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63" r:id="rId9"/>
    <p:sldId id="264" r:id="rId10"/>
    <p:sldId id="284" r:id="rId11"/>
    <p:sldId id="285" r:id="rId12"/>
    <p:sldId id="283" r:id="rId13"/>
    <p:sldId id="262" r:id="rId14"/>
    <p:sldId id="271" r:id="rId15"/>
    <p:sldId id="265" r:id="rId16"/>
    <p:sldId id="287" r:id="rId17"/>
    <p:sldId id="288" r:id="rId18"/>
    <p:sldId id="275" r:id="rId19"/>
    <p:sldId id="276" r:id="rId20"/>
    <p:sldId id="289" r:id="rId21"/>
    <p:sldId id="295" r:id="rId22"/>
    <p:sldId id="293" r:id="rId23"/>
    <p:sldId id="272" r:id="rId24"/>
    <p:sldId id="270" r:id="rId25"/>
    <p:sldId id="277" r:id="rId26"/>
    <p:sldId id="290" r:id="rId27"/>
    <p:sldId id="278" r:id="rId28"/>
    <p:sldId id="291" r:id="rId29"/>
    <p:sldId id="296" r:id="rId30"/>
    <p:sldId id="294" r:id="rId31"/>
    <p:sldId id="266" r:id="rId32"/>
    <p:sldId id="267" r:id="rId33"/>
    <p:sldId id="268" r:id="rId34"/>
    <p:sldId id="26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3" autoAdjust="0"/>
    <p:restoredTop sz="94660"/>
  </p:normalViewPr>
  <p:slideViewPr>
    <p:cSldViewPr snapToGrid="0" showGuides="1">
      <p:cViewPr varScale="1">
        <p:scale>
          <a:sx n="155" d="100"/>
          <a:sy n="155" d="100"/>
        </p:scale>
        <p:origin x="39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766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50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55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02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94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73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5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5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64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44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53000">
              <a:schemeClr val="accent1">
                <a:lumMod val="45000"/>
                <a:lumOff val="55000"/>
              </a:schemeClr>
            </a:gs>
            <a:gs pos="7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91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lb.com/glossary/standard-stats" TargetMode="External"/><Relationship Id="rId7" Type="http://schemas.openxmlformats.org/officeDocument/2006/relationships/hyperlink" Target="https://usq.pressbooks.pub/statisticsforresearchstudents/chapter/moderation-assumptions/" TargetMode="External"/><Relationship Id="rId2" Type="http://schemas.openxmlformats.org/officeDocument/2006/relationships/hyperlink" Target="https://www.spotrac.com/mlb/free-agen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atisticssolutions.com/stepwise-regression-what-is-it-and-should-you-use-it/" TargetMode="External"/><Relationship Id="rId5" Type="http://schemas.openxmlformats.org/officeDocument/2006/relationships/hyperlink" Target="https://www.statology.org/exponential-regression-in-r/" TargetMode="External"/><Relationship Id="rId4" Type="http://schemas.openxmlformats.org/officeDocument/2006/relationships/hyperlink" Target="https://www.mlb.com/glossary/advanced-stat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n out baseball">
            <a:extLst>
              <a:ext uri="{FF2B5EF4-FFF2-40B4-BE49-F238E27FC236}">
                <a16:creationId xmlns:a16="http://schemas.microsoft.com/office/drawing/2014/main" id="{48430C2E-334C-53E3-5A5E-94D723E54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4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77194C-24BA-8FA9-86A4-8DA3176D4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112" y="2759686"/>
            <a:ext cx="9689834" cy="1198359"/>
          </a:xfrm>
        </p:spPr>
        <p:txBody>
          <a:bodyPr anchor="b">
            <a:noAutofit/>
          </a:bodyPr>
          <a:lstStyle/>
          <a:p>
            <a:pPr algn="ctr"/>
            <a:r>
              <a:rPr lang="en-US" sz="7200" dirty="0"/>
              <a:t>Diamond </a:t>
            </a:r>
            <a:br>
              <a:rPr lang="en-US" sz="7200" dirty="0"/>
            </a:br>
            <a:r>
              <a:rPr lang="en-US" sz="7200" dirty="0"/>
              <a:t>deals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8731F-03C5-ACF8-1292-2CFAC2A7D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646" y="4343794"/>
            <a:ext cx="5012155" cy="696351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900" dirty="0"/>
              <a:t>Unraveling the Metrics and Money in MLB Player Transactions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13DC5-B082-7272-E661-514871464179}"/>
              </a:ext>
            </a:extLst>
          </p:cNvPr>
          <p:cNvSpPr txBox="1"/>
          <p:nvPr/>
        </p:nvSpPr>
        <p:spPr>
          <a:xfrm>
            <a:off x="5055326" y="6002383"/>
            <a:ext cx="1533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Hayden Ravert</a:t>
            </a:r>
          </a:p>
          <a:p>
            <a:pPr algn="ctr"/>
            <a:r>
              <a:rPr lang="en-US" dirty="0"/>
              <a:t>Woz U</a:t>
            </a:r>
          </a:p>
        </p:txBody>
      </p:sp>
    </p:spTree>
    <p:extLst>
      <p:ext uri="{BB962C8B-B14F-4D97-AF65-F5344CB8AC3E}">
        <p14:creationId xmlns:p14="http://schemas.microsoft.com/office/powerpoint/2010/main" val="3658630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F2D4281-C32E-230B-E72C-A65E4A9E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7" y="733923"/>
            <a:ext cx="8200767" cy="650036"/>
          </a:xfrm>
        </p:spPr>
        <p:txBody>
          <a:bodyPr>
            <a:normAutofit fontScale="90000"/>
          </a:bodyPr>
          <a:lstStyle/>
          <a:p>
            <a:r>
              <a:rPr lang="en-US" dirty="0"/>
              <a:t>Pitcher Data Exploration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A90071-DFF4-CB73-EC65-5B6679C41FC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73443" y="1873155"/>
            <a:ext cx="3547318" cy="2133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68A3FC-4D82-31B7-EF29-42EEC8D50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225" y="1881312"/>
            <a:ext cx="3546340" cy="2131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148E43-2533-74F4-1B48-39EFA653B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468" y="1874413"/>
            <a:ext cx="3556622" cy="2137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87710-E886-BA65-5F68-7D7F20957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88" y="4353548"/>
            <a:ext cx="3580983" cy="215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76604E-F303-972E-6214-D47229B70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32" y="4349294"/>
            <a:ext cx="3585636" cy="2155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39CF66-DFAA-3388-A829-DAE90868F7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6469" y="4348083"/>
            <a:ext cx="3546342" cy="213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283C-C3C7-B5D3-87A9-27F85197F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41" y="740101"/>
            <a:ext cx="10515600" cy="600607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Position Player 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B7F4C-6996-0B83-E7D5-F9890312E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76" y="1881312"/>
            <a:ext cx="3585635" cy="2155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48B790-6223-15B8-D372-85A72AEF9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155" y="1875133"/>
            <a:ext cx="3597737" cy="2162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2B99D6-3089-43B5-3CBF-0F38B1096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932" y="1879389"/>
            <a:ext cx="3579457" cy="2151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9A8E35-2C87-D6E2-43BA-DDBDB2724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33" y="4348079"/>
            <a:ext cx="3585848" cy="2155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3A8B5-5EC6-0903-0BDC-9DCB4E792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32" y="4353739"/>
            <a:ext cx="3567100" cy="2144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6E6538-C767-D59C-C337-35B68687B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289" y="4350100"/>
            <a:ext cx="3546282" cy="21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77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</a:schemeClr>
            </a:gs>
            <a:gs pos="53000">
              <a:schemeClr val="accent1">
                <a:lumMod val="45000"/>
                <a:lumOff val="55000"/>
              </a:schemeClr>
            </a:gs>
            <a:gs pos="7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7C044-26ED-B08A-8331-E010C2A83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081" y="4587372"/>
            <a:ext cx="9689834" cy="1198359"/>
          </a:xfrm>
        </p:spPr>
        <p:txBody>
          <a:bodyPr anchor="b">
            <a:normAutofit/>
          </a:bodyPr>
          <a:lstStyle/>
          <a:p>
            <a:pPr algn="ctr"/>
            <a:r>
              <a:rPr lang="en-US" sz="4400"/>
              <a:t>Salary Data Exploration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690277-CFF7-00C0-79EC-648D933C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69" y="950174"/>
            <a:ext cx="5259235" cy="3161135"/>
          </a:xfrm>
          <a:prstGeom prst="rect">
            <a:avLst/>
          </a:prstGeom>
          <a:noFill/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CF58CF1-BF2E-81A0-6C9C-C70A571D93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313498" y="950174"/>
            <a:ext cx="5270847" cy="31681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5865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65AC-F7A8-1672-9F31-4D103834B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AC2F5-32AA-F6AB-D409-0390C5AE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Stepwise Exponential Regression</a:t>
            </a:r>
          </a:p>
          <a:p>
            <a:pPr lvl="1"/>
            <a:r>
              <a:rPr lang="en-US" dirty="0"/>
              <a:t>Method used to model the relationship between a dependent variable and one or more independent variables that adds or removes predictor variables from the model in a step-by-step fashion.</a:t>
            </a:r>
          </a:p>
          <a:p>
            <a:r>
              <a:rPr lang="en-US" dirty="0"/>
              <a:t>Mediation </a:t>
            </a:r>
          </a:p>
          <a:p>
            <a:pPr lvl="1"/>
            <a:r>
              <a:rPr lang="en-US" dirty="0"/>
              <a:t>Analysis used to explore the indirect effect of an independent variable on a dependent variable through a variable with a causal relationship.</a:t>
            </a:r>
          </a:p>
          <a:p>
            <a:r>
              <a:rPr lang="en-US" dirty="0"/>
              <a:t>Moderation</a:t>
            </a:r>
          </a:p>
          <a:p>
            <a:pPr lvl="1"/>
            <a:r>
              <a:rPr lang="en-US" dirty="0"/>
              <a:t>Analysis that examines the influence of a third variable on the strength or direction of the relationship between an independent variable and a dependent variable.</a:t>
            </a:r>
          </a:p>
        </p:txBody>
      </p:sp>
    </p:spTree>
    <p:extLst>
      <p:ext uri="{BB962C8B-B14F-4D97-AF65-F5344CB8AC3E}">
        <p14:creationId xmlns:p14="http://schemas.microsoft.com/office/powerpoint/2010/main" val="2061946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1892-C10F-91B0-556E-9479C2E8F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7" y="838200"/>
            <a:ext cx="2994748" cy="5181600"/>
          </a:xfrm>
        </p:spPr>
        <p:txBody>
          <a:bodyPr anchor="t">
            <a:normAutofit/>
          </a:bodyPr>
          <a:lstStyle/>
          <a:p>
            <a:r>
              <a:rPr lang="en-US" sz="3100"/>
              <a:t>Exponential Regression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3DA337-E755-8343-0CBB-C1AA08521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99044" y="838200"/>
                <a:ext cx="7246961" cy="5344235"/>
              </a:xfrm>
            </p:spPr>
            <p:txBody>
              <a:bodyPr anchor="t">
                <a:normAutofit/>
              </a:bodyPr>
              <a:lstStyle/>
              <a:p>
                <a:r>
                  <a:rPr lang="en-US" dirty="0"/>
                  <a:t>Pitchers</a:t>
                </a:r>
              </a:p>
              <a:p>
                <a:pPr lvl="1"/>
                <a:r>
                  <a:rPr lang="en-US" dirty="0"/>
                  <a:t>Stepwise Regression Effects</a:t>
                </a:r>
              </a:p>
              <a:p>
                <a:pPr lvl="2"/>
                <a:r>
                  <a:rPr lang="en-US" dirty="0"/>
                  <a:t>Interpretation of coefficients (Significance Highest to Lowest):</a:t>
                </a:r>
              </a:p>
              <a:p>
                <a:pPr lvl="3"/>
                <a:r>
                  <a:rPr lang="en-US" dirty="0"/>
                  <a:t>Intercept: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16.064277 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average predicted AVG. SALARY when all other variables are zero $ $9,476,039.38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SV: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0.025936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SV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More saves increases salary 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WHIP: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 0.721570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WHIP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Higher WHIP decreases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WAR: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0.154367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WAR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Increase WAR increase in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IP: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0.004216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IP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Increase in innings pitched increases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W: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0.054429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Increase in W increases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ERA: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0.045483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ERA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 good ERA increases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AGE: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 0.023938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AGE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older the player leads to a decrease in salary</a:t>
                </a:r>
              </a:p>
              <a:p>
                <a:pPr lvl="2"/>
                <a:r>
                  <a:rPr lang="en-US" dirty="0"/>
                  <a:t>The adjusted R-squared for this model indicates that the included variables collectively explain about 45.47% of the variability in AVG. SALARY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3DA337-E755-8343-0CBB-C1AA08521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9044" y="838200"/>
                <a:ext cx="7246961" cy="5344235"/>
              </a:xfrm>
              <a:blipFill>
                <a:blip r:embed="rId2"/>
                <a:stretch>
                  <a:fillRect l="-336" t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65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5A7578-3601-1788-0CFE-E524A0816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0364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9400-77AB-80A1-C9E0-16C4CC64D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60" y="1496937"/>
            <a:ext cx="3636915" cy="4693019"/>
          </a:xfrm>
        </p:spPr>
        <p:txBody>
          <a:bodyPr anchor="b">
            <a:normAutofit/>
          </a:bodyPr>
          <a:lstStyle/>
          <a:p>
            <a:r>
              <a:rPr lang="en-US" dirty="0"/>
              <a:t>Mediation Analysis of</a:t>
            </a:r>
            <a:br>
              <a:rPr lang="en-US" dirty="0"/>
            </a:br>
            <a:r>
              <a:rPr lang="en-US" dirty="0"/>
              <a:t>IP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CD7EE-A6F7-1BA1-2CD1-8FC9D47AF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47"/>
          <a:stretch/>
        </p:blipFill>
        <p:spPr>
          <a:xfrm>
            <a:off x="4572000" y="191102"/>
            <a:ext cx="7133716" cy="4775873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F6FEE-6608-5DD5-E332-4185FEBED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349" y="4691707"/>
            <a:ext cx="5634031" cy="149824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Indirectly effects 36.9% WAR on Salary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76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7958-533E-75B5-3BEA-F2241C346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782" y="681039"/>
            <a:ext cx="3892017" cy="1734094"/>
          </a:xfrm>
        </p:spPr>
        <p:txBody>
          <a:bodyPr>
            <a:normAutofit fontScale="90000"/>
          </a:bodyPr>
          <a:lstStyle/>
          <a:p>
            <a:r>
              <a:rPr lang="en-US" sz="4100" dirty="0"/>
              <a:t>Mediation Analysis of	</a:t>
            </a:r>
            <a:br>
              <a:rPr lang="en-US" sz="4100" dirty="0"/>
            </a:br>
            <a:r>
              <a:rPr lang="en-US" sz="4100" dirty="0"/>
              <a:t>WHIP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A33E96-A974-30A4-2FF7-7C38FFD3D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946" y="1172664"/>
            <a:ext cx="6873987" cy="4691495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7FF39-AE58-D646-9CAA-121549125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4061" y="2672370"/>
            <a:ext cx="3989738" cy="3504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Indirectly effects 9.204% WAR on Salary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310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29FB71-F659-5F2A-8BB5-09741090F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28" y="838201"/>
            <a:ext cx="3636915" cy="5334000"/>
          </a:xfrm>
        </p:spPr>
        <p:txBody>
          <a:bodyPr anchor="t">
            <a:normAutofit/>
          </a:bodyPr>
          <a:lstStyle/>
          <a:p>
            <a:r>
              <a:rPr lang="en-US" dirty="0"/>
              <a:t>Mediation Analysis of</a:t>
            </a:r>
            <a:br>
              <a:rPr lang="en-US" dirty="0"/>
            </a:br>
            <a:r>
              <a:rPr lang="en-US" dirty="0"/>
              <a:t>W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0895EEE-5CA6-4079-17CD-1C515D263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7100" y="838201"/>
            <a:ext cx="5463630" cy="224027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Indirectly effects 45.2% WAR on Salary  </a:t>
            </a: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25F51FC-CE1C-259C-EEF8-16BFE3C1E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9045" y="1489071"/>
            <a:ext cx="7428299" cy="5069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37830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4E20-F4C3-240B-6ACF-DAEBD67F7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307" y="4966328"/>
            <a:ext cx="4173417" cy="1611518"/>
          </a:xfrm>
        </p:spPr>
        <p:txBody>
          <a:bodyPr anchor="t">
            <a:normAutofit/>
          </a:bodyPr>
          <a:lstStyle/>
          <a:p>
            <a:pPr algn="ctr"/>
            <a:r>
              <a:rPr lang="en-US" sz="3600" dirty="0"/>
              <a:t>Moderation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686677-D952-DFC4-7924-8A50F5EDF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646" b="2"/>
          <a:stretch/>
        </p:blipFill>
        <p:spPr>
          <a:xfrm>
            <a:off x="702861" y="307575"/>
            <a:ext cx="5233916" cy="4390759"/>
          </a:xfrm>
          <a:prstGeom prst="rect">
            <a:avLst/>
          </a:prstGeom>
          <a:noFill/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02DAFD-E9F6-613E-C732-9E6584CAB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8289" y="838200"/>
            <a:ext cx="4215510" cy="5334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Coefficient: -0.0012974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Influences 39.66% on WAR and Salary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Coefficient: -0.01393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Influences 40.07% on WAR and Salary</a:t>
            </a:r>
          </a:p>
        </p:txBody>
      </p:sp>
    </p:spTree>
    <p:extLst>
      <p:ext uri="{BB962C8B-B14F-4D97-AF65-F5344CB8AC3E}">
        <p14:creationId xmlns:p14="http://schemas.microsoft.com/office/powerpoint/2010/main" val="201675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3D17-D78F-40ED-5B04-6D47069D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9341581" cy="1698343"/>
          </a:xfrm>
        </p:spPr>
        <p:txBody>
          <a:bodyPr>
            <a:normAutofit/>
          </a:bodyPr>
          <a:lstStyle/>
          <a:p>
            <a:r>
              <a:rPr lang="en-US"/>
              <a:t>Background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E9E9A-0BEF-86DC-0144-ED9EDDD30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246" y="3118134"/>
            <a:ext cx="6320554" cy="2901666"/>
          </a:xfrm>
        </p:spPr>
        <p:txBody>
          <a:bodyPr anchor="b">
            <a:normAutofit/>
          </a:bodyPr>
          <a:lstStyle/>
          <a:p>
            <a:pPr algn="r"/>
            <a:r>
              <a:rPr lang="en-US"/>
              <a:t>Hayden Ravert</a:t>
            </a:r>
          </a:p>
          <a:p>
            <a:pPr algn="r"/>
            <a:r>
              <a:rPr lang="en-US"/>
              <a:t>B.S. Astrophysics From Towson University</a:t>
            </a:r>
          </a:p>
          <a:p>
            <a:pPr algn="r"/>
            <a:r>
              <a:rPr lang="en-US"/>
              <a:t>10 years of Retail Management</a:t>
            </a:r>
          </a:p>
          <a:p>
            <a:pPr algn="r"/>
            <a:r>
              <a:rPr lang="en-US"/>
              <a:t>A lifetime of watching and analyzing Baseball</a:t>
            </a:r>
          </a:p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96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8E5977-8EB2-69A3-7490-1E65AB22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Salary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50B01FF-CB76-B771-529A-2E0BFED27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439" y="4388368"/>
                <a:ext cx="10979624" cy="699714"/>
              </a:xfrm>
            </p:spPr>
            <p:txBody>
              <a:bodyPr>
                <a:noAutofit/>
              </a:bodyPr>
              <a:lstStyle/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/>
                        <m:t>𝑃𝑟𝑒𝑑𝑖𝑐𝑡𝑒𝑑</m:t>
                      </m:r>
                      <m:r>
                        <a:rPr lang="en-US" sz="1400" b="0" i="1" smtClean="0"/>
                        <m:t> </m:t>
                      </m:r>
                      <m:r>
                        <a:rPr lang="en-US" sz="1400"/>
                        <m:t>𝑆𝑎𝑙𝑎𝑟</m:t>
                      </m:r>
                      <m:r>
                        <m:rPr>
                          <m:sty m:val="p"/>
                        </m:rPr>
                        <a:rPr lang="en-US" sz="1400" i="0"/>
                        <m:t>y</m:t>
                      </m:r>
                      <m:r>
                        <a:rPr lang="en-US" sz="1400" i="0"/>
                        <m:t>=</m:t>
                      </m:r>
                      <m:sSup>
                        <m:sSupPr>
                          <m:ctrlPr>
                            <a:rPr lang="en-US" sz="1400">
                              <a:solidFill>
                                <a:srgbClr val="836967"/>
                              </a:solidFill>
                            </a:rPr>
                          </m:ctrlPr>
                        </m:sSupPr>
                        <m:e>
                          <m:r>
                            <a:rPr lang="en-US" sz="1400"/>
                            <m:t>𝑒</m:t>
                          </m:r>
                        </m:e>
                        <m:sup>
                          <m:r>
                            <a:rPr lang="en-US" sz="1400" i="0"/>
                            <m:t>(</m:t>
                          </m:r>
                          <m:r>
                            <a:rPr lang="en-US" sz="1400" i="0"/>
                            <m:t>16.064277 +  0.154367∗</m:t>
                          </m:r>
                          <m:r>
                            <m:rPr>
                              <m:sty m:val="p"/>
                            </m:rPr>
                            <a:rPr lang="en-US" sz="1400" i="0"/>
                            <m:t>WAR</m:t>
                          </m:r>
                          <m:r>
                            <a:rPr lang="en-US" sz="1400" i="0"/>
                            <m:t> − 0.023938∗</m:t>
                          </m:r>
                          <m:r>
                            <m:rPr>
                              <m:sty m:val="p"/>
                            </m:rPr>
                            <a:rPr lang="en-US" sz="1400" i="0"/>
                            <m:t>AGE</m:t>
                          </m:r>
                          <m:r>
                            <a:rPr lang="en-US" sz="1400" i="0"/>
                            <m:t> + 0.004216∗</m:t>
                          </m:r>
                          <m:r>
                            <m:rPr>
                              <m:sty m:val="p"/>
                            </m:rPr>
                            <a:rPr lang="en-US" sz="1400" i="0"/>
                            <m:t>IP</m:t>
                          </m:r>
                          <m:r>
                            <a:rPr lang="en-US" sz="1400" i="0"/>
                            <m:t> + 0.045483∗</m:t>
                          </m:r>
                          <m:r>
                            <m:rPr>
                              <m:sty m:val="p"/>
                            </m:rPr>
                            <a:rPr lang="en-US" sz="1400" i="0"/>
                            <m:t>ERA</m:t>
                          </m:r>
                          <m:r>
                            <a:rPr lang="en-US" sz="1400" i="0"/>
                            <m:t> − 0.721570∗</m:t>
                          </m:r>
                          <m:r>
                            <m:rPr>
                              <m:sty m:val="p"/>
                            </m:rPr>
                            <a:rPr lang="en-US" sz="1400" i="0"/>
                            <m:t>WHIP</m:t>
                          </m:r>
                          <m:r>
                            <a:rPr lang="en-US" sz="1400" i="0"/>
                            <m:t> + 0.054429∗</m:t>
                          </m:r>
                          <m:r>
                            <m:rPr>
                              <m:sty m:val="p"/>
                            </m:rPr>
                            <a:rPr lang="en-US" sz="1400" i="0"/>
                            <m:t>W</m:t>
                          </m:r>
                          <m:r>
                            <a:rPr lang="en-US" sz="1400" i="0"/>
                            <m:t> + 0.025936∗</m:t>
                          </m:r>
                          <m:r>
                            <m:rPr>
                              <m:sty m:val="p"/>
                            </m:rPr>
                            <a:rPr lang="en-US" sz="1400" i="0"/>
                            <m:t>SV</m:t>
                          </m:r>
                          <m:r>
                            <a:rPr lang="en-US" sz="1400" i="0"/>
                            <m:t> − 0.0012974∗</m:t>
                          </m:r>
                          <m:d>
                            <m:dPr>
                              <m:ctrlPr>
                                <a:rPr lang="en-US" sz="1400"/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i="0"/>
                                <m:t>WAR</m:t>
                              </m:r>
                              <m:r>
                                <a:rPr lang="en-US" sz="1400" i="0"/>
                                <m:t> ∗ 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/>
                                <m:t>IP</m:t>
                              </m:r>
                            </m:e>
                          </m:d>
                          <m:r>
                            <a:rPr lang="en-US" sz="1400" i="0"/>
                            <m:t> − 0.01393∗</m:t>
                          </m:r>
                          <m:d>
                            <m:dPr>
                              <m:ctrlPr>
                                <a:rPr lang="en-US" sz="1400"/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i="0"/>
                                <m:t>WAR</m:t>
                              </m:r>
                              <m:r>
                                <a:rPr lang="en-US" sz="1400" i="0"/>
                                <m:t> ∗ 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/>
                                <m:t>W</m:t>
                              </m:r>
                            </m:e>
                          </m:d>
                          <m:r>
                            <a:rPr lang="en-US" sz="1400"/>
                            <m:t>)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50B01FF-CB76-B771-529A-2E0BFED27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439" y="4388368"/>
                <a:ext cx="10979624" cy="69971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3ACF5D-3332-B7A9-C9AE-6A64EFF14B47}"/>
                  </a:ext>
                </a:extLst>
              </p:cNvPr>
              <p:cNvSpPr txBox="1"/>
              <p:nvPr/>
            </p:nvSpPr>
            <p:spPr>
              <a:xfrm>
                <a:off x="247135" y="2551171"/>
                <a:ext cx="12004589" cy="1464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𝑃𝑟𝑒𝑑𝑖𝑐𝑡𝑒𝑑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𝑆𝑎𝑙𝑎𝑟𝑦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16.064277 +  0.154367∗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WAR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− 0.023938∗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AGE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+ 0.004216∗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IP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+ 0.045483∗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ERA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− 0.721570∗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WHIP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+ 0.054429∗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+ 0.025936∗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SV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− 0.0012974∗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WAR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IP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 − 0.01393∗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WAR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					or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3ACF5D-3332-B7A9-C9AE-6A64EFF14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35" y="2551171"/>
                <a:ext cx="12004589" cy="1464632"/>
              </a:xfrm>
              <a:prstGeom prst="rect">
                <a:avLst/>
              </a:prstGeom>
              <a:blipFill>
                <a:blip r:embed="rId3"/>
                <a:stretch>
                  <a:fillRect b="-5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610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018B1-C3D5-27A6-52FB-23FC23DB9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844" y="5732950"/>
            <a:ext cx="9689834" cy="1125050"/>
          </a:xfrm>
        </p:spPr>
        <p:txBody>
          <a:bodyPr anchor="b">
            <a:normAutofit/>
          </a:bodyPr>
          <a:lstStyle/>
          <a:p>
            <a:pPr algn="ctr"/>
            <a:r>
              <a:rPr lang="en-US" sz="3700" dirty="0"/>
              <a:t>Comparison</a:t>
            </a:r>
            <a:br>
              <a:rPr lang="en-US" sz="3700" dirty="0"/>
            </a:br>
            <a:endParaRPr lang="en-US" sz="3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3B69B4-82BC-E954-5609-E2FE05941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573" y="0"/>
            <a:ext cx="8447246" cy="5701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2774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F54A-9B7D-313B-9E22-C571CD55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234" y="418419"/>
            <a:ext cx="3052301" cy="246366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Percent Difference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B31C82-502E-78FB-0EDA-E4B760901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37" y="1193043"/>
            <a:ext cx="6818215" cy="5181600"/>
          </a:xfrm>
        </p:spPr>
        <p:txBody>
          <a:bodyPr anchor="ctr">
            <a:normAutofit/>
          </a:bodyPr>
          <a:lstStyle/>
          <a:p>
            <a:r>
              <a:rPr lang="en-US" dirty="0"/>
              <a:t>Percent Difference = ((Predicted - Observed)/Observed) *100%</a:t>
            </a:r>
          </a:p>
          <a:p>
            <a:r>
              <a:rPr lang="en-US" dirty="0"/>
              <a:t>Over the whole Pitching Dataset </a:t>
            </a:r>
          </a:p>
          <a:p>
            <a:pPr lvl="1"/>
            <a:r>
              <a:rPr lang="en-US" dirty="0"/>
              <a:t>Average = 13.44%</a:t>
            </a:r>
          </a:p>
          <a:p>
            <a:pPr lvl="1"/>
            <a:r>
              <a:rPr lang="en-US" dirty="0"/>
              <a:t>Standard Deviation = 1.051311</a:t>
            </a:r>
          </a:p>
        </p:txBody>
      </p:sp>
    </p:spTree>
    <p:extLst>
      <p:ext uri="{BB962C8B-B14F-4D97-AF65-F5344CB8AC3E}">
        <p14:creationId xmlns:p14="http://schemas.microsoft.com/office/powerpoint/2010/main" val="3600470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A8022-7D9F-1350-DB57-D5CD91BAA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623" y="2410992"/>
            <a:ext cx="3052301" cy="2463664"/>
          </a:xfrm>
        </p:spPr>
        <p:txBody>
          <a:bodyPr anchor="ctr">
            <a:normAutofit/>
          </a:bodyPr>
          <a:lstStyle/>
          <a:p>
            <a:pPr algn="ctr"/>
            <a:r>
              <a:rPr lang="en-US" sz="3300" dirty="0"/>
              <a:t>Exponential regression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7FEDC1-0BB2-2ED1-DF41-8A9CC0533F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86148" y="838201"/>
                <a:ext cx="6523631" cy="5181600"/>
              </a:xfrm>
            </p:spPr>
            <p:txBody>
              <a:bodyPr anchor="ctr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700" dirty="0"/>
                  <a:t>Position Players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700" dirty="0"/>
                  <a:t>Stepwise Regression Effects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700" dirty="0"/>
                  <a:t>RBI, HR: Not Significant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700" dirty="0"/>
                  <a:t>Interpretation of coefficients (Significance Highest to Lowest):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sz="1700" dirty="0"/>
                  <a:t>Intercept: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14.125269</m:t>
                        </m:r>
                      </m:sup>
                    </m:sSup>
                    <m:r>
                      <a:rPr lang="en-US" sz="17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700" dirty="0"/>
                  <a:t>The average predicted AVG. SALARY when all other variables are zero is $1363095.81</a:t>
                </a:r>
              </a:p>
              <a:p>
                <a:pPr marL="1211580" lvl="3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700" dirty="0"/>
                  <a:t>OPS: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3.627472 ∗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𝑂𝑃𝑆</m:t>
                        </m:r>
                      </m:sup>
                    </m:sSup>
                  </m:oMath>
                </a14:m>
                <a:r>
                  <a:rPr lang="en-US" sz="1700" dirty="0"/>
                  <a:t> A better OPS increases salary </a:t>
                </a:r>
              </a:p>
              <a:p>
                <a:pPr marL="1211580" lvl="3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700" dirty="0"/>
                  <a:t>WAR: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0.215630 ∗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𝑊𝐴𝑅</m:t>
                        </m:r>
                      </m:sup>
                    </m:sSup>
                  </m:oMath>
                </a14:m>
                <a:r>
                  <a:rPr lang="en-US" sz="1700" dirty="0"/>
                  <a:t> Increase in WAR increases salary</a:t>
                </a:r>
              </a:p>
              <a:p>
                <a:pPr marL="1211580" lvl="3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700" dirty="0"/>
                  <a:t>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0.008152 ∗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17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700" dirty="0"/>
                  <a:t>The more hits, salary increases</a:t>
                </a:r>
              </a:p>
              <a:p>
                <a:pPr marL="1211580" lvl="3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700" dirty="0"/>
                  <a:t>AVG: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−6.927712 ∗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𝐴𝑉𝐺</m:t>
                        </m:r>
                        <m:r>
                          <a:rPr lang="en-US" sz="17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700" dirty="0"/>
                  <a:t>A higher batting average salary decreases*</a:t>
                </a:r>
              </a:p>
              <a:p>
                <a:pPr marL="1211580" lvl="3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700" dirty="0"/>
                  <a:t>AGE: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−0.022076 ∗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𝐴𝐺𝐸</m:t>
                        </m:r>
                        <m:r>
                          <a:rPr lang="en-US" sz="17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700" dirty="0"/>
                  <a:t>As age increases there is a decrease in salary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700" dirty="0"/>
                  <a:t>The adjusted R-squared for this model indicates that the included variables collectively explain about 52.07% of the variability in AVG. SALARY.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7FEDC1-0BB2-2ED1-DF41-8A9CC0533F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86148" y="838201"/>
                <a:ext cx="6523631" cy="5181600"/>
              </a:xfrm>
              <a:blipFill>
                <a:blip r:embed="rId2"/>
                <a:stretch>
                  <a:fillRect l="-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159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4965E-2EFE-B2A8-D240-96749B387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2594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A72718-ACAB-1FAB-7EAA-851FDB5C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28" y="838201"/>
            <a:ext cx="3636915" cy="5334000"/>
          </a:xfrm>
        </p:spPr>
        <p:txBody>
          <a:bodyPr anchor="t">
            <a:normAutofit/>
          </a:bodyPr>
          <a:lstStyle/>
          <a:p>
            <a:r>
              <a:rPr lang="en-US" dirty="0"/>
              <a:t>Mediation Analysis of</a:t>
            </a:r>
            <a:br>
              <a:rPr lang="en-US" dirty="0"/>
            </a:br>
            <a:r>
              <a:rPr lang="en-US" dirty="0"/>
              <a:t>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DFD36B-D68B-07B7-DD62-B52B95AFC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7100" y="838201"/>
            <a:ext cx="5463630" cy="2240279"/>
          </a:xfrm>
        </p:spPr>
        <p:txBody>
          <a:bodyPr anchor="t">
            <a:normAutofit/>
          </a:bodyPr>
          <a:lstStyle/>
          <a:p>
            <a:r>
              <a:rPr lang="en-US" dirty="0"/>
              <a:t>Indirectly effects 30.30% WAR on Salary  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3367C26-E566-149B-2DC4-30A44517E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0143" y="1365407"/>
            <a:ext cx="6646459" cy="5184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8243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FC0A-8E66-FE06-9038-20705ED3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835" y="4611485"/>
            <a:ext cx="4173417" cy="1744865"/>
          </a:xfrm>
        </p:spPr>
        <p:txBody>
          <a:bodyPr anchor="t">
            <a:normAutofit/>
          </a:bodyPr>
          <a:lstStyle/>
          <a:p>
            <a:pPr algn="ctr"/>
            <a:r>
              <a:rPr lang="en-US" sz="3600"/>
              <a:t>Mediation Analysis of</a:t>
            </a:r>
            <a:br>
              <a:rPr lang="en-US" sz="3600"/>
            </a:br>
            <a:r>
              <a:rPr lang="en-US" sz="3600"/>
              <a:t>OPS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B4030C1-D165-6B17-8D58-20B1ED493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137" y="124853"/>
            <a:ext cx="6393976" cy="4363887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93127-BCBF-F8CE-BCB0-B2CBB7498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8289" y="838200"/>
            <a:ext cx="4215510" cy="5265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Indirectly effects 17.05% WAR on Salary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73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8C5AA-37B3-7F72-CAC6-18BFAEBE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7" y="72190"/>
            <a:ext cx="3691818" cy="1701800"/>
          </a:xfrm>
        </p:spPr>
        <p:txBody>
          <a:bodyPr/>
          <a:lstStyle/>
          <a:p>
            <a:r>
              <a:rPr lang="en-US" dirty="0"/>
              <a:t>Moderation Analysis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2DE9CF8-18DA-42AE-378F-7C7137414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8957" y="823073"/>
            <a:ext cx="7615664" cy="5201243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AA42AF-CB8A-040A-5A47-11119D435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Coefficient: -0.0018766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Influences 49.25% on WAR and Salary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20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B33D96-74BB-F7FE-DCDD-67A9C45E0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8211358-AF65-34C9-5E0B-76A90EAA26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8895" y="4395756"/>
                <a:ext cx="10515600" cy="944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𝑃𝑟𝑒𝑑𝑖𝑐𝑡𝑒𝑑</m:t>
                      </m:r>
                      <m:r>
                        <a:rPr lang="en-US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kern="100" smtClean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𝑆𝑎𝑙𝑎𝑟𝑦</m:t>
                      </m:r>
                      <m:r>
                        <a:rPr lang="en-US" i="1" kern="100" smtClean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0" kern="100" smtClean="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14.125269 + 0.215630</m:t>
                          </m:r>
                          <m:r>
                            <a:rPr lang="en-US" i="1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WAR</m:t>
                          </m:r>
                          <m: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0.022076</m:t>
                          </m:r>
                          <m:r>
                            <a:rPr lang="en-US" i="1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AGE</m:t>
                          </m:r>
                          <m: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+ 0.008152</m:t>
                          </m:r>
                          <m:r>
                            <a:rPr lang="en-US" i="1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6.927712</m:t>
                          </m:r>
                          <m:r>
                            <a:rPr lang="en-US" i="1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AVG</m:t>
                          </m:r>
                          <m: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+ 3.627472</m:t>
                          </m:r>
                          <m:r>
                            <a:rPr lang="en-US" i="1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OPS</m:t>
                          </m:r>
                          <m: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0.0018766</m:t>
                          </m:r>
                          <m:r>
                            <a:rPr lang="en-US" i="1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i="1" kern="10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kern="10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WAR</m:t>
                              </m:r>
                              <m:r>
                                <a:rPr lang="en-US" kern="10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 kern="10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kern="10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kern="10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b="0" i="0" kern="100" smtClean="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8211358-AF65-34C9-5E0B-76A90EAA26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895" y="4395756"/>
                <a:ext cx="10515600" cy="94412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405E51-7E6D-7DDE-0122-D9CB491B489E}"/>
                  </a:ext>
                </a:extLst>
              </p:cNvPr>
              <p:cNvSpPr txBox="1"/>
              <p:nvPr/>
            </p:nvSpPr>
            <p:spPr>
              <a:xfrm>
                <a:off x="568411" y="2587880"/>
                <a:ext cx="11343503" cy="1470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ln⁡(𝑃𝑟𝑒𝑑𝑖𝑐𝑡𝑒𝑑 𝑆𝑎𝑙𝑎𝑟𝑦) = </a:t>
                </a:r>
                <a:endParaRPr lang="en-US" kern="1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14.125269 + 0.215630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WAR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0.022076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AGE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+ 0.008152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6.927712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AVG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+ 3.627472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OPS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0.0018766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WAR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				or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405E51-7E6D-7DDE-0122-D9CB491B4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11" y="2587880"/>
                <a:ext cx="11343503" cy="1470980"/>
              </a:xfrm>
              <a:prstGeom prst="rect">
                <a:avLst/>
              </a:prstGeom>
              <a:blipFill>
                <a:blip r:embed="rId3"/>
                <a:stretch>
                  <a:fillRect l="-430" t="-2905" b="-5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292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B8EB-A3D7-5B0F-87F5-FD78C1241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881" y="72836"/>
            <a:ext cx="10515600" cy="726850"/>
          </a:xfrm>
        </p:spPr>
        <p:txBody>
          <a:bodyPr/>
          <a:lstStyle/>
          <a:p>
            <a:pPr algn="ctr"/>
            <a:r>
              <a:rPr lang="en-US" dirty="0"/>
              <a:t>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A77E4A-AD98-CAD4-9EB3-0DE926724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95" y="687296"/>
            <a:ext cx="9152966" cy="617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66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seball and gloves">
            <a:extLst>
              <a:ext uri="{FF2B5EF4-FFF2-40B4-BE49-F238E27FC236}">
                <a16:creationId xmlns:a16="http://schemas.microsoft.com/office/drawing/2014/main" id="{980CAE76-6B61-1345-8C72-5184FBC0D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4" b="13046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B325A-1FB8-23C1-4C21-DB0FA4E56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2166" y="101999"/>
            <a:ext cx="9689834" cy="1198359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Project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6B897-DAE8-7CDB-14DE-E50192980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1167" y="1708114"/>
            <a:ext cx="8314005" cy="6963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What is the financial value of free agent players in Major League Baseball?</a:t>
            </a:r>
          </a:p>
        </p:txBody>
      </p:sp>
    </p:spTree>
    <p:extLst>
      <p:ext uri="{BB962C8B-B14F-4D97-AF65-F5344CB8AC3E}">
        <p14:creationId xmlns:p14="http://schemas.microsoft.com/office/powerpoint/2010/main" val="3737815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F54A-9B7D-313B-9E22-C571CD55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543" y="2383696"/>
            <a:ext cx="3052301" cy="246366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Percent Difference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B31C82-502E-78FB-0EDA-E4B760901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609" y="838201"/>
            <a:ext cx="6748818" cy="5181600"/>
          </a:xfrm>
        </p:spPr>
        <p:txBody>
          <a:bodyPr anchor="ctr">
            <a:normAutofit/>
          </a:bodyPr>
          <a:lstStyle/>
          <a:p>
            <a:r>
              <a:rPr lang="en-US" dirty="0"/>
              <a:t>Percent Difference = ((Predicted - Observed)/Observed) *100%</a:t>
            </a:r>
          </a:p>
          <a:p>
            <a:r>
              <a:rPr lang="en-US" dirty="0"/>
              <a:t>Over the whole Position Player Dataset </a:t>
            </a:r>
          </a:p>
          <a:p>
            <a:pPr lvl="1"/>
            <a:r>
              <a:rPr lang="en-US" dirty="0"/>
              <a:t>Average = 8.75%</a:t>
            </a:r>
          </a:p>
          <a:p>
            <a:pPr lvl="1"/>
            <a:r>
              <a:rPr lang="en-US" dirty="0"/>
              <a:t>Standard Deviation = .09736621</a:t>
            </a:r>
          </a:p>
        </p:txBody>
      </p:sp>
    </p:spTree>
    <p:extLst>
      <p:ext uri="{BB962C8B-B14F-4D97-AF65-F5344CB8AC3E}">
        <p14:creationId xmlns:p14="http://schemas.microsoft.com/office/powerpoint/2010/main" val="212938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2750-5758-2147-15D5-81D867A5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73332A-8B7F-72FC-811E-5EAFE51B6F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0005" y="1910395"/>
                <a:ext cx="10515600" cy="41148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Pitcher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𝑃𝑟𝑒𝑑𝑖𝑐𝑡𝑒𝑑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𝑆𝑎𝑙𝑎𝑟𝑦</m:t>
                            </m:r>
                          </m:e>
                        </m:d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16.064277 +  0.154367∗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WAR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 − 0.023938∗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AGE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 + 0.004216∗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IP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 + 0.045483∗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ERA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 − 0.721570∗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WHIP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 + 0.054429∗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 + 0.025936∗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SV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 − 0.0012974∗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WAR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IP</m:t>
                        </m:r>
                      </m:e>
                    </m:d>
                    <m:r>
                      <a:rPr lang="en-US" sz="1600">
                        <a:latin typeface="Cambria Math" panose="02040503050406030204" pitchFamily="18" charset="0"/>
                      </a:rPr>
                      <m:t> − 0.01393∗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WAR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2"/>
                <a:r>
                  <a:rPr lang="en-US" dirty="0"/>
                  <a:t>Yield average 13.44% difference</a:t>
                </a:r>
              </a:p>
              <a:p>
                <a:r>
                  <a:rPr lang="en-US" dirty="0"/>
                  <a:t>Position Player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𝑃𝑟𝑒𝑑𝑖𝑐𝑡𝑒𝑑</m:t>
                    </m:r>
                    <m:r>
                      <a:rPr lang="en-US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𝑆𝑎𝑙𝑎𝑟𝑦</m:t>
                    </m:r>
                    <m:r>
                      <a:rPr lang="en-US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0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14.125269 + 0.215630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WAR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0.022076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AGE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+ 0.008152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6.927712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AVG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+ 3.627472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OPS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0.0018766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WAR</m:t>
                            </m:r>
                            <m:r>
                              <a:rPr lang="en-US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r>
                              <a:rPr lang="en-US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0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Yields average 8.75% difference</a:t>
                </a:r>
              </a:p>
              <a:p>
                <a:pPr marL="27432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73332A-8B7F-72FC-811E-5EAFE51B6F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0005" y="1910395"/>
                <a:ext cx="10515600" cy="4114801"/>
              </a:xfrm>
              <a:blipFill>
                <a:blip r:embed="rId2"/>
                <a:stretch>
                  <a:fillRect l="-232" t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21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F7CDD-E4CB-AE11-9FF9-5F075167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2486C-2D15-E06A-17C3-B8C2D87CC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Average Percentage Error</a:t>
            </a:r>
          </a:p>
          <a:p>
            <a:pPr lvl="1"/>
            <a:r>
              <a:rPr lang="en-US" dirty="0"/>
              <a:t>Fine tuning is required</a:t>
            </a:r>
          </a:p>
          <a:p>
            <a:pPr lvl="2"/>
            <a:r>
              <a:rPr lang="en-US" dirty="0"/>
              <a:t>Adding other statistic variables</a:t>
            </a:r>
          </a:p>
          <a:p>
            <a:pPr lvl="2"/>
            <a:r>
              <a:rPr lang="en-US" dirty="0"/>
              <a:t>Different regression models</a:t>
            </a:r>
          </a:p>
          <a:p>
            <a:pPr lvl="1"/>
            <a:r>
              <a:rPr lang="en-US" dirty="0"/>
              <a:t>Unknowns that can't be accounted for (Human Error)</a:t>
            </a:r>
          </a:p>
          <a:p>
            <a:pPr lvl="2"/>
            <a:r>
              <a:rPr lang="en-US" dirty="0"/>
              <a:t>Negotiation process</a:t>
            </a:r>
          </a:p>
          <a:p>
            <a:pPr lvl="2"/>
            <a:r>
              <a:rPr lang="en-US" dirty="0"/>
              <a:t>Over valuation</a:t>
            </a:r>
          </a:p>
          <a:p>
            <a:r>
              <a:rPr lang="en-US" dirty="0"/>
              <a:t>Still great for a front office to use just to get an idea if they are in or out on a player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88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343E-ACD0-93C0-8B7E-4DFFC2E90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033" y="2297051"/>
            <a:ext cx="4481384" cy="619143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46447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3B7D1-2B6A-FDC2-0A3D-718A932C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DB23-EC01-559E-AFB7-C35E65F1B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2024 MLB Free Agents Tracker. (n.d.). Spotrac.com. </a:t>
            </a:r>
            <a:r>
              <a:rPr lang="en-US" dirty="0">
                <a:hlinkClick r:id="rId2"/>
              </a:rPr>
              <a:t>https://www.spotrac.com/mlb/free-agents/</a:t>
            </a:r>
            <a:endParaRPr lang="en-US" dirty="0"/>
          </a:p>
          <a:p>
            <a:r>
              <a:rPr lang="en-US" dirty="0"/>
              <a:t>Standard Stats | Glossary | MLB.com. (n.d.). MLB.com. </a:t>
            </a:r>
            <a:r>
              <a:rPr lang="en-US" dirty="0">
                <a:hlinkClick r:id="rId3"/>
              </a:rPr>
              <a:t>https://www.mlb.com/glossary/standard-stats</a:t>
            </a:r>
            <a:endParaRPr lang="en-US" dirty="0"/>
          </a:p>
          <a:p>
            <a:r>
              <a:rPr lang="en-US" dirty="0"/>
              <a:t>Advanced Stats | Glossary | MLB.com. (n.d.). MLB.com. </a:t>
            </a:r>
            <a:r>
              <a:rPr lang="en-US" dirty="0">
                <a:hlinkClick r:id="rId4"/>
              </a:rPr>
              <a:t>https://www.mlb.com/glossary/advanced-stats</a:t>
            </a:r>
            <a:endParaRPr lang="en-US" dirty="0"/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Zach. (2021, October 4).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Exponential regression in R (Step-by-Step)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Statology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1800">
                <a:effectLst/>
                <a:latin typeface="Times New Roman" panose="02020603050405020304" pitchFamily="18" charset="0"/>
                <a:hlinkClick r:id="rId5"/>
              </a:rPr>
              <a:t>https://www.statology.org/exponential-regression-in-r/</a:t>
            </a:r>
            <a:endParaRPr lang="en-US" dirty="0"/>
          </a:p>
          <a:p>
            <a:r>
              <a:rPr lang="en-US" dirty="0" err="1"/>
              <a:t>Ravelo</a:t>
            </a:r>
            <a:r>
              <a:rPr lang="en-US" dirty="0"/>
              <a:t>, C. (2022, November 23). Stepwise Regression: What is it and should you use it? Statistics Solutions. </a:t>
            </a:r>
            <a:r>
              <a:rPr lang="en-US" dirty="0">
                <a:hlinkClick r:id="rId6"/>
              </a:rPr>
              <a:t>https://www.statisticssolutions.com/stepwise-regression-what-is-it-and-should-you-use-it/</a:t>
            </a:r>
            <a:endParaRPr lang="en-US" dirty="0"/>
          </a:p>
          <a:p>
            <a:r>
              <a:rPr lang="en-US" dirty="0"/>
              <a:t>Fein, E. C. (2022, June 16). Section 7.3: Moderation Models, Assumptions, Interpretation, and Write up. Pressbooks. </a:t>
            </a:r>
            <a:r>
              <a:rPr lang="en-US" dirty="0">
                <a:hlinkClick r:id="rId7"/>
              </a:rPr>
              <a:t>https://usq.pressbooks.pub/statisticsforresearchstudents/chapter/moderation-assumptions/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4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773E-9C7C-D4C1-D5AB-DB31E4F54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042" y="838200"/>
            <a:ext cx="5283958" cy="5181600"/>
          </a:xfrm>
        </p:spPr>
        <p:txBody>
          <a:bodyPr>
            <a:normAutofit/>
          </a:bodyPr>
          <a:lstStyle/>
          <a:p>
            <a:r>
              <a:rPr lang="en-US" sz="5400"/>
              <a:t>Determining A Players Value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EE9C7-8E08-0B44-EBA1-A863174C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8619" y="838200"/>
            <a:ext cx="3515180" cy="5333999"/>
          </a:xfrm>
        </p:spPr>
        <p:txBody>
          <a:bodyPr anchor="t">
            <a:normAutofit/>
          </a:bodyPr>
          <a:lstStyle/>
          <a:p>
            <a:r>
              <a:rPr lang="en-US" dirty="0"/>
              <a:t>Players Position</a:t>
            </a:r>
          </a:p>
          <a:p>
            <a:pPr lvl="1"/>
            <a:r>
              <a:rPr lang="en-US" dirty="0"/>
              <a:t>Pitcher vs. Position Player?</a:t>
            </a:r>
          </a:p>
          <a:p>
            <a:r>
              <a:rPr lang="en-US" dirty="0"/>
              <a:t>Player Statistics</a:t>
            </a:r>
          </a:p>
          <a:p>
            <a:pPr lvl="1"/>
            <a:r>
              <a:rPr lang="en-US" dirty="0"/>
              <a:t>Which statistics should we use?</a:t>
            </a:r>
          </a:p>
          <a:p>
            <a:r>
              <a:rPr lang="en-US" dirty="0"/>
              <a:t>Statistics vs. Salary</a:t>
            </a:r>
          </a:p>
          <a:p>
            <a:pPr lvl="1"/>
            <a:r>
              <a:rPr lang="en-US" dirty="0"/>
              <a:t>How do the stats influence salary?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49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A49E-8A43-76C0-0F84-60DAD61E1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623" y="2410992"/>
            <a:ext cx="3052301" cy="246366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/>
              <a:t>Pitcher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C56F5-5B61-3DA7-4F40-0E7C7DB83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459" y="838201"/>
            <a:ext cx="4644534" cy="5181600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700"/>
              <a:t>Stats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ERA – Earned Run Average</a:t>
            </a:r>
          </a:p>
          <a:p>
            <a:pPr lvl="2">
              <a:lnSpc>
                <a:spcPct val="100000"/>
              </a:lnSpc>
            </a:pPr>
            <a:r>
              <a:rPr lang="en-US" sz="1700"/>
              <a:t>Number of Runs per nine innings (Lower Better)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WHIP – Walks and Hits per Inning</a:t>
            </a:r>
          </a:p>
          <a:p>
            <a:pPr lvl="2">
              <a:lnSpc>
                <a:spcPct val="100000"/>
              </a:lnSpc>
            </a:pPr>
            <a:r>
              <a:rPr lang="en-US" sz="1700"/>
              <a:t>How well a pitcher keeps players off base (Lower Better)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-IP – Innings Pitched</a:t>
            </a:r>
          </a:p>
          <a:p>
            <a:pPr lvl="2">
              <a:lnSpc>
                <a:spcPct val="100000"/>
              </a:lnSpc>
            </a:pPr>
            <a:r>
              <a:rPr lang="en-US" sz="1700"/>
              <a:t>Number of innings pitched over a season (Higher Better)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-W – Wins</a:t>
            </a:r>
          </a:p>
          <a:p>
            <a:pPr lvl="2">
              <a:lnSpc>
                <a:spcPct val="100000"/>
              </a:lnSpc>
            </a:pPr>
            <a:r>
              <a:rPr lang="en-US" sz="1700"/>
              <a:t>Pitcher of record with a lead after five innings when starting or most effective relief pitcher (Higher Better)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-SV – Saves</a:t>
            </a:r>
          </a:p>
          <a:p>
            <a:pPr lvl="2">
              <a:lnSpc>
                <a:spcPct val="100000"/>
              </a:lnSpc>
            </a:pPr>
            <a:r>
              <a:rPr lang="en-US" sz="1700"/>
              <a:t>Pitcher who gets the last three outs with a lead of no more that three runs (Higher Better)</a:t>
            </a:r>
          </a:p>
          <a:p>
            <a:pPr marL="274320" lvl="1" indent="0">
              <a:lnSpc>
                <a:spcPct val="100000"/>
              </a:lnSpc>
              <a:buNone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4240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3BDC-CE4B-5464-367F-DC581C5F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623" y="2410992"/>
            <a:ext cx="3052301" cy="246366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/>
              <a:t>Position 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60DA2-3EF7-B286-2655-EE164609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459" y="838201"/>
            <a:ext cx="4644534" cy="51816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Stats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H – Hits</a:t>
            </a:r>
            <a:endParaRPr lang="en-US"/>
          </a:p>
          <a:p>
            <a:pPr lvl="2">
              <a:lnSpc>
                <a:spcPct val="100000"/>
              </a:lnSpc>
            </a:pPr>
            <a:r>
              <a:rPr lang="en-US" dirty="0"/>
              <a:t>When a player hits the ball in fair territory and reaches base (Higher Better)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RBI – Runs Batted In</a:t>
            </a:r>
            <a:endParaRPr lang="en-US"/>
          </a:p>
          <a:p>
            <a:pPr lvl="2">
              <a:lnSpc>
                <a:spcPct val="100000"/>
              </a:lnSpc>
            </a:pPr>
            <a:r>
              <a:rPr lang="en-US" dirty="0"/>
              <a:t>When a player's plate appearance results in a run scored (Higher Better)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HR – Home Runs</a:t>
            </a:r>
            <a:endParaRPr lang="en-US"/>
          </a:p>
          <a:p>
            <a:pPr lvl="2">
              <a:lnSpc>
                <a:spcPct val="100000"/>
              </a:lnSpc>
            </a:pPr>
            <a:r>
              <a:rPr lang="en-US" dirty="0"/>
              <a:t>When a player scores who hit the ball in fair territory (Higher Better)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AVG – Batting Average</a:t>
            </a:r>
            <a:endParaRPr lang="en-US"/>
          </a:p>
          <a:p>
            <a:pPr lvl="2">
              <a:lnSpc>
                <a:spcPct val="100000"/>
              </a:lnSpc>
            </a:pPr>
            <a:r>
              <a:rPr lang="en-US" dirty="0"/>
              <a:t>Total Hits divided by Total At Bats (Higher Better)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OPS – On Base Percentage Plus Slugging</a:t>
            </a:r>
            <a:endParaRPr lang="en-US"/>
          </a:p>
          <a:p>
            <a:pPr lvl="2">
              <a:lnSpc>
                <a:spcPct val="100000"/>
              </a:lnSpc>
            </a:pPr>
            <a:r>
              <a:rPr lang="en-US" dirty="0"/>
              <a:t>How well a hitter can reach base and how well he can hit for average and power (Higher Better)</a:t>
            </a:r>
            <a:endParaRPr lang="en-US"/>
          </a:p>
          <a:p>
            <a:pPr lvl="2"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8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E96E-21C8-7458-BA6A-425E2ED2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WAR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6B78F-C80C-B1BA-089C-1DB551BD4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Wins Above Replacement</a:t>
            </a:r>
          </a:p>
          <a:p>
            <a:pPr lvl="1"/>
            <a:r>
              <a:rPr lang="en-US" dirty="0"/>
              <a:t>Measures a player’s win value versus a replacement player at the same position(usually a Minor League replacement) (Higher Better)</a:t>
            </a:r>
          </a:p>
          <a:p>
            <a:pPr lvl="1"/>
            <a:r>
              <a:rPr lang="en-US" dirty="0"/>
              <a:t>WAR = (Batting Runs + Base Running Runs +Fielding Runs + Positional Adjustment + League Adjustment +Replacement Runs) / (Runs Per Win)</a:t>
            </a:r>
          </a:p>
          <a:p>
            <a:pPr lvl="1"/>
            <a:r>
              <a:rPr lang="en-US" dirty="0"/>
              <a:t>WAR = [[([(League “FIP” – “FIP”) / Pitcher Specific Runs Per Win] + Replacement Level) * (IP/9)] * Leverage Multiplier for Relievers] + League Correction</a:t>
            </a:r>
          </a:p>
        </p:txBody>
      </p:sp>
    </p:spTree>
    <p:extLst>
      <p:ext uri="{BB962C8B-B14F-4D97-AF65-F5344CB8AC3E}">
        <p14:creationId xmlns:p14="http://schemas.microsoft.com/office/powerpoint/2010/main" val="3131546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F99BB-A09E-0CDC-0F1B-86CBB1DA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44584-D22F-A569-7D5A-6B9824D85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data from spotrac.com</a:t>
            </a:r>
          </a:p>
          <a:p>
            <a:r>
              <a:rPr lang="en-US" dirty="0"/>
              <a:t>Free Agent Signings of seasons 2019-2023</a:t>
            </a:r>
          </a:p>
          <a:p>
            <a:pPr lvl="1"/>
            <a:r>
              <a:rPr lang="en-US" dirty="0"/>
              <a:t>Player, Position, Age, Bats, Throws, Team From, Team To,  Years Signed, Total Salary, Average Yearly Salary </a:t>
            </a:r>
          </a:p>
          <a:p>
            <a:r>
              <a:rPr lang="en-US" dirty="0"/>
              <a:t>Stats of players from seasons 2018-2022</a:t>
            </a:r>
          </a:p>
          <a:p>
            <a:pPr lvl="1"/>
            <a:r>
              <a:rPr lang="en-US" dirty="0"/>
              <a:t>H, RBI, HR, AVG, OPS, IP, ERA, WHIP, W, SV, WAR</a:t>
            </a:r>
          </a:p>
          <a:p>
            <a:endParaRPr lang="en-US" dirty="0"/>
          </a:p>
          <a:p>
            <a:r>
              <a:rPr lang="en-US" dirty="0"/>
              <a:t>Starting with 679 Samples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043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0BC63-51D9-47AD-BD81-BF25F25D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7" y="838200"/>
            <a:ext cx="2994748" cy="5181600"/>
          </a:xfrm>
        </p:spPr>
        <p:txBody>
          <a:bodyPr anchor="t">
            <a:normAutofit/>
          </a:bodyPr>
          <a:lstStyle/>
          <a:p>
            <a:r>
              <a:rPr lang="en-US" sz="2800"/>
              <a:t>Manipulating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716C-2EBD-323E-F8E4-56BDB4998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547" y="838201"/>
            <a:ext cx="5922696" cy="518160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Add Player Id column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Split the data into Pitcher and Position Player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Created dummy variables to match positions to separate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Drop irrelevant columns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Position, Bats, Throws, From, To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Drop missing values or change to 0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Pitchers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Age, Average Salary, Innings Pitched, ERA, WHIP, Wins, Saves, WAR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Sample Size 331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Position Players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Age, Average Salary, Hits, RBI, HR, AVG, OPS, WAR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Sample Size 278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19691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2F0"/>
      </a:lt2>
      <a:accent1>
        <a:srgbClr val="4D75C3"/>
      </a:accent1>
      <a:accent2>
        <a:srgbClr val="483FB3"/>
      </a:accent2>
      <a:accent3>
        <a:srgbClr val="874DC3"/>
      </a:accent3>
      <a:accent4>
        <a:srgbClr val="A73BB1"/>
      </a:accent4>
      <a:accent5>
        <a:srgbClr val="C34D9D"/>
      </a:accent5>
      <a:accent6>
        <a:srgbClr val="B13B59"/>
      </a:accent6>
      <a:hlink>
        <a:srgbClr val="AB8439"/>
      </a:hlink>
      <a:folHlink>
        <a:srgbClr val="7F7F7F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6234</TotalTime>
  <Words>1428</Words>
  <Application>Microsoft Office PowerPoint</Application>
  <PresentationFormat>Widescreen</PresentationFormat>
  <Paragraphs>172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Felix Titling</vt:lpstr>
      <vt:lpstr>Goudy Old Style</vt:lpstr>
      <vt:lpstr>Times New Roman</vt:lpstr>
      <vt:lpstr>ArchwayVTI</vt:lpstr>
      <vt:lpstr>Diamond  deals</vt:lpstr>
      <vt:lpstr>Background </vt:lpstr>
      <vt:lpstr>Project Question</vt:lpstr>
      <vt:lpstr>Determining A Players Value  </vt:lpstr>
      <vt:lpstr>Pitcher</vt:lpstr>
      <vt:lpstr>Position Players</vt:lpstr>
      <vt:lpstr>WAR </vt:lpstr>
      <vt:lpstr>Gathering Data Methods</vt:lpstr>
      <vt:lpstr>Manipulating Data</vt:lpstr>
      <vt:lpstr>Pitcher Data Exploration</vt:lpstr>
      <vt:lpstr>Position Player Data Exploration</vt:lpstr>
      <vt:lpstr>Salary Data Exploration</vt:lpstr>
      <vt:lpstr>Analysis Methods</vt:lpstr>
      <vt:lpstr>Exponential Regression Results</vt:lpstr>
      <vt:lpstr>PowerPoint Presentation</vt:lpstr>
      <vt:lpstr>Mediation Analysis of IP</vt:lpstr>
      <vt:lpstr>Mediation Analysis of  WHIP</vt:lpstr>
      <vt:lpstr>Mediation Analysis of W</vt:lpstr>
      <vt:lpstr>Moderation Analysis</vt:lpstr>
      <vt:lpstr>Predicted Salary Equation</vt:lpstr>
      <vt:lpstr>Comparison </vt:lpstr>
      <vt:lpstr>Percent Difference</vt:lpstr>
      <vt:lpstr>Exponential regression Results</vt:lpstr>
      <vt:lpstr>PowerPoint Presentation</vt:lpstr>
      <vt:lpstr>Mediation Analysis of H</vt:lpstr>
      <vt:lpstr>Mediation Analysis of OPS</vt:lpstr>
      <vt:lpstr>Moderation Analysis</vt:lpstr>
      <vt:lpstr>Prediction Equation</vt:lpstr>
      <vt:lpstr>Comparison</vt:lpstr>
      <vt:lpstr>Percent Difference</vt:lpstr>
      <vt:lpstr>Summary </vt:lpstr>
      <vt:lpstr>Conclusions</vt:lpstr>
      <vt:lpstr>Questions?</vt:lpstr>
      <vt:lpstr>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Diamond  deals</dc:title>
  <dc:creator>Hayden Ravert</dc:creator>
  <cp:lastModifiedBy>Hayden Ravert</cp:lastModifiedBy>
  <cp:revision>130</cp:revision>
  <dcterms:created xsi:type="dcterms:W3CDTF">2024-01-08T22:35:16Z</dcterms:created>
  <dcterms:modified xsi:type="dcterms:W3CDTF">2024-01-17T04:28:43Z</dcterms:modified>
</cp:coreProperties>
</file>